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1"/>
  </p:notesMasterIdLst>
  <p:handoutMasterIdLst>
    <p:handoutMasterId r:id="rId42"/>
  </p:handoutMasterIdLst>
  <p:sldIdLst>
    <p:sldId id="256" r:id="rId5"/>
    <p:sldId id="311" r:id="rId6"/>
    <p:sldId id="266" r:id="rId7"/>
    <p:sldId id="271" r:id="rId8"/>
    <p:sldId id="282" r:id="rId9"/>
    <p:sldId id="283" r:id="rId10"/>
    <p:sldId id="303" r:id="rId11"/>
    <p:sldId id="277" r:id="rId12"/>
    <p:sldId id="278" r:id="rId13"/>
    <p:sldId id="279" r:id="rId14"/>
    <p:sldId id="280" r:id="rId15"/>
    <p:sldId id="304" r:id="rId16"/>
    <p:sldId id="306" r:id="rId17"/>
    <p:sldId id="281" r:id="rId18"/>
    <p:sldId id="284" r:id="rId19"/>
    <p:sldId id="285" r:id="rId20"/>
    <p:sldId id="294" r:id="rId21"/>
    <p:sldId id="308" r:id="rId22"/>
    <p:sldId id="309" r:id="rId23"/>
    <p:sldId id="313" r:id="rId24"/>
    <p:sldId id="312" r:id="rId25"/>
    <p:sldId id="269" r:id="rId26"/>
    <p:sldId id="288" r:id="rId27"/>
    <p:sldId id="289" r:id="rId28"/>
    <p:sldId id="290" r:id="rId29"/>
    <p:sldId id="291" r:id="rId30"/>
    <p:sldId id="292" r:id="rId31"/>
    <p:sldId id="307" r:id="rId32"/>
    <p:sldId id="293" r:id="rId33"/>
    <p:sldId id="296" r:id="rId34"/>
    <p:sldId id="297" r:id="rId35"/>
    <p:sldId id="298" r:id="rId36"/>
    <p:sldId id="286" r:id="rId37"/>
    <p:sldId id="300" r:id="rId38"/>
    <p:sldId id="301"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5510" autoAdjust="0"/>
  </p:normalViewPr>
  <p:slideViewPr>
    <p:cSldViewPr snapToGrid="0">
      <p:cViewPr varScale="1">
        <p:scale>
          <a:sx n="122" d="100"/>
          <a:sy n="122" d="100"/>
        </p:scale>
        <p:origin x="74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a:t>
            </a:r>
            <a:r>
              <a:rPr lang="en-US" baseline="0" dirty="0"/>
              <a:t> Velocity Sprint 2</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7D-9544-ABD0-595152BED3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7D-9544-ABD0-595152BED3F2}"/>
              </c:ext>
            </c:extLst>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4/28/23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23</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2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52E19CBC-375F-8078-A5D6-A074EB008A39}"/>
              </a:ext>
            </a:extLst>
          </p:cNvPr>
          <p:cNvPicPr>
            <a:picLocks noChangeAspect="1"/>
          </p:cNvPicPr>
          <p:nvPr/>
        </p:nvPicPr>
        <p:blipFill>
          <a:blip r:embed="rId2"/>
          <a:stretch>
            <a:fillRect/>
          </a:stretch>
        </p:blipFill>
        <p:spPr>
          <a:xfrm>
            <a:off x="2877417" y="1202174"/>
            <a:ext cx="6437165" cy="5655826"/>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b="1" dirty="0" err="1"/>
              <a:t>SpotCheckAI</a:t>
            </a:r>
            <a:r>
              <a:rPr lang="en-US" b="1" dirty="0"/>
              <a:t> uses ResNet50</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5" name="Content Placeholder 4" descr="Diagram&#10;&#10;Description automatically generated">
            <a:extLst>
              <a:ext uri="{FF2B5EF4-FFF2-40B4-BE49-F238E27FC236}">
                <a16:creationId xmlns:a16="http://schemas.microsoft.com/office/drawing/2014/main" id="{75CD93AC-1132-9121-E44D-84BFFE403A9A}"/>
              </a:ext>
            </a:extLst>
          </p:cNvPr>
          <p:cNvPicPr>
            <a:picLocks noGrp="1" noChangeAspect="1"/>
          </p:cNvPicPr>
          <p:nvPr>
            <p:ph sz="quarter" idx="14"/>
          </p:nvPr>
        </p:nvPicPr>
        <p:blipFill>
          <a:blip r:embed="rId2"/>
          <a:stretch>
            <a:fillRect/>
          </a:stretch>
        </p:blipFill>
        <p:spPr>
          <a:xfrm>
            <a:off x="1690191" y="1695450"/>
            <a:ext cx="8811619" cy="4314825"/>
          </a:xfrm>
        </p:spPr>
      </p:pic>
    </p:spTree>
    <p:extLst>
      <p:ext uri="{BB962C8B-B14F-4D97-AF65-F5344CB8AC3E}">
        <p14:creationId xmlns:p14="http://schemas.microsoft.com/office/powerpoint/2010/main" val="240377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5" name="Content Placeholder 4" descr="Diagram, engineering drawing&#10;&#10;Description automatically generated">
            <a:extLst>
              <a:ext uri="{FF2B5EF4-FFF2-40B4-BE49-F238E27FC236}">
                <a16:creationId xmlns:a16="http://schemas.microsoft.com/office/drawing/2014/main" id="{DCF1C458-7ECD-0BBF-60C9-3EA20B8D0B68}"/>
              </a:ext>
            </a:extLst>
          </p:cNvPr>
          <p:cNvPicPr>
            <a:picLocks noGrp="1" noChangeAspect="1"/>
          </p:cNvPicPr>
          <p:nvPr>
            <p:ph sz="quarter" idx="14"/>
          </p:nvPr>
        </p:nvPicPr>
        <p:blipFill>
          <a:blip r:embed="rId2"/>
          <a:stretch>
            <a:fillRect/>
          </a:stretch>
        </p:blipFill>
        <p:spPr>
          <a:xfrm>
            <a:off x="3485119" y="1695450"/>
            <a:ext cx="5221762" cy="4314825"/>
          </a:xfrm>
        </p:spPr>
      </p:pic>
    </p:spTree>
    <p:extLst>
      <p:ext uri="{BB962C8B-B14F-4D97-AF65-F5344CB8AC3E}">
        <p14:creationId xmlns:p14="http://schemas.microsoft.com/office/powerpoint/2010/main" val="76854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A72A-7E57-CFCF-F7A5-7A3F9FFB3BE4}"/>
              </a:ext>
            </a:extLst>
          </p:cNvPr>
          <p:cNvSpPr>
            <a:spLocks noGrp="1"/>
          </p:cNvSpPr>
          <p:nvPr>
            <p:ph type="title"/>
          </p:nvPr>
        </p:nvSpPr>
        <p:spPr/>
        <p:txBody>
          <a:bodyPr>
            <a:normAutofit fontScale="90000"/>
          </a:bodyPr>
          <a:lstStyle/>
          <a:p>
            <a:r>
              <a:rPr lang="en-US" dirty="0"/>
              <a:t>Improvements made from feedback</a:t>
            </a:r>
          </a:p>
        </p:txBody>
      </p:sp>
      <p:sp>
        <p:nvSpPr>
          <p:cNvPr id="3" name="Content Placeholder 2">
            <a:extLst>
              <a:ext uri="{FF2B5EF4-FFF2-40B4-BE49-F238E27FC236}">
                <a16:creationId xmlns:a16="http://schemas.microsoft.com/office/drawing/2014/main" id="{DAA6F99C-F217-A27A-F400-F97F21569EB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76248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D95-D36F-9BAD-79F7-3D864381270D}"/>
              </a:ext>
            </a:extLst>
          </p:cNvPr>
          <p:cNvSpPr>
            <a:spLocks noGrp="1"/>
          </p:cNvSpPr>
          <p:nvPr>
            <p:ph type="title"/>
          </p:nvPr>
        </p:nvSpPr>
        <p:spPr/>
        <p:txBody>
          <a:bodyPr>
            <a:normAutofit fontScale="90000"/>
          </a:bodyPr>
          <a:lstStyle/>
          <a:p>
            <a:r>
              <a:rPr lang="en-US" dirty="0"/>
              <a:t>Diagrams: Process Flow of Chatbot</a:t>
            </a:r>
          </a:p>
        </p:txBody>
      </p:sp>
      <p:pic>
        <p:nvPicPr>
          <p:cNvPr id="1026" name="Picture 2">
            <a:extLst>
              <a:ext uri="{FF2B5EF4-FFF2-40B4-BE49-F238E27FC236}">
                <a16:creationId xmlns:a16="http://schemas.microsoft.com/office/drawing/2014/main" id="{5F8D64B8-0984-35B2-8D2B-713D1351B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418"/>
            <a:ext cx="12192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7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E15A-34FA-A5BE-555A-49947A95EE5A}"/>
              </a:ext>
            </a:extLst>
          </p:cNvPr>
          <p:cNvSpPr>
            <a:spLocks noGrp="1"/>
          </p:cNvSpPr>
          <p:nvPr>
            <p:ph type="title"/>
          </p:nvPr>
        </p:nvSpPr>
        <p:spPr/>
        <p:txBody>
          <a:bodyPr>
            <a:normAutofit fontScale="90000"/>
          </a:bodyPr>
          <a:lstStyle/>
          <a:p>
            <a:r>
              <a:rPr lang="en-US" dirty="0"/>
              <a:t>Sprint 1 Recap</a:t>
            </a:r>
          </a:p>
        </p:txBody>
      </p:sp>
      <p:sp>
        <p:nvSpPr>
          <p:cNvPr id="3" name="Content Placeholder 2">
            <a:extLst>
              <a:ext uri="{FF2B5EF4-FFF2-40B4-BE49-F238E27FC236}">
                <a16:creationId xmlns:a16="http://schemas.microsoft.com/office/drawing/2014/main" id="{8B578041-1677-8AB6-0D1A-303ADA234797}"/>
              </a:ext>
            </a:extLst>
          </p:cNvPr>
          <p:cNvSpPr>
            <a:spLocks noGrp="1"/>
          </p:cNvSpPr>
          <p:nvPr>
            <p:ph sz="quarter" idx="14"/>
          </p:nvPr>
        </p:nvSpPr>
        <p:spPr/>
        <p:txBody>
          <a:bodyPr/>
          <a:lstStyle/>
          <a:p>
            <a:r>
              <a:rPr lang="en-US" dirty="0"/>
              <a:t>MVP creation</a:t>
            </a:r>
          </a:p>
          <a:p>
            <a:r>
              <a:rPr lang="en-US" dirty="0"/>
              <a:t>Simple application that could send and receive a response based off of a simple machine learning model</a:t>
            </a:r>
          </a:p>
        </p:txBody>
      </p:sp>
      <p:graphicFrame>
        <p:nvGraphicFramePr>
          <p:cNvPr id="4" name="Table 4">
            <a:extLst>
              <a:ext uri="{FF2B5EF4-FFF2-40B4-BE49-F238E27FC236}">
                <a16:creationId xmlns:a16="http://schemas.microsoft.com/office/drawing/2014/main" id="{78AE6C97-2CEE-0377-741A-C2B21D60D121}"/>
              </a:ext>
            </a:extLst>
          </p:cNvPr>
          <p:cNvGraphicFramePr>
            <a:graphicFrameLocks/>
          </p:cNvGraphicFramePr>
          <p:nvPr>
            <p:extLst>
              <p:ext uri="{D42A27DB-BD31-4B8C-83A1-F6EECF244321}">
                <p14:modId xmlns:p14="http://schemas.microsoft.com/office/powerpoint/2010/main" val="3656915292"/>
              </p:ext>
            </p:extLst>
          </p:nvPr>
        </p:nvGraphicFramePr>
        <p:xfrm>
          <a:off x="2111851" y="34290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67465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spTree>
    <p:extLst>
      <p:ext uri="{BB962C8B-B14F-4D97-AF65-F5344CB8AC3E}">
        <p14:creationId xmlns:p14="http://schemas.microsoft.com/office/powerpoint/2010/main" val="43464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2 Backlog</a:t>
            </a:r>
          </a:p>
        </p:txBody>
      </p:sp>
      <p:graphicFrame>
        <p:nvGraphicFramePr>
          <p:cNvPr id="3" name="Content Placeholder 2">
            <a:extLst>
              <a:ext uri="{FF2B5EF4-FFF2-40B4-BE49-F238E27FC236}">
                <a16:creationId xmlns:a16="http://schemas.microsoft.com/office/drawing/2014/main" id="{94E92984-19E0-DDD8-BD50-8D9EFDD7A3B6}"/>
              </a:ext>
            </a:extLst>
          </p:cNvPr>
          <p:cNvGraphicFramePr>
            <a:graphicFrameLocks noGrp="1"/>
          </p:cNvGraphicFramePr>
          <p:nvPr>
            <p:ph sz="quarter" idx="14"/>
            <p:extLst>
              <p:ext uri="{D42A27DB-BD31-4B8C-83A1-F6EECF244321}">
                <p14:modId xmlns:p14="http://schemas.microsoft.com/office/powerpoint/2010/main" val="1732734619"/>
              </p:ext>
            </p:extLst>
          </p:nvPr>
        </p:nvGraphicFramePr>
        <p:xfrm>
          <a:off x="1547971" y="1312391"/>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839168900"/>
              </p:ext>
            </p:extLst>
          </p:nvPr>
        </p:nvGraphicFramePr>
        <p:xfrm>
          <a:off x="921352" y="1237816"/>
          <a:ext cx="10240634" cy="5305662"/>
        </p:xfrm>
        <a:graphic>
          <a:graphicData uri="http://schemas.openxmlformats.org/drawingml/2006/table">
            <a:tbl>
              <a:tblPr firstRow="1" bandRow="1">
                <a:tableStyleId>{F5AB1C69-6EDB-4FF4-983F-18BD219EF322}</a:tableStyleId>
              </a:tblPr>
              <a:tblGrid>
                <a:gridCol w="1398645">
                  <a:extLst>
                    <a:ext uri="{9D8B030D-6E8A-4147-A177-3AD203B41FA5}">
                      <a16:colId xmlns:a16="http://schemas.microsoft.com/office/drawing/2014/main" val="698021431"/>
                    </a:ext>
                  </a:extLst>
                </a:gridCol>
                <a:gridCol w="6547014">
                  <a:extLst>
                    <a:ext uri="{9D8B030D-6E8A-4147-A177-3AD203B41FA5}">
                      <a16:colId xmlns:a16="http://schemas.microsoft.com/office/drawing/2014/main" val="2296797370"/>
                    </a:ext>
                  </a:extLst>
                </a:gridCol>
                <a:gridCol w="1253085">
                  <a:extLst>
                    <a:ext uri="{9D8B030D-6E8A-4147-A177-3AD203B41FA5}">
                      <a16:colId xmlns:a16="http://schemas.microsoft.com/office/drawing/2014/main" val="1275091700"/>
                    </a:ext>
                  </a:extLst>
                </a:gridCol>
                <a:gridCol w="1041890">
                  <a:extLst>
                    <a:ext uri="{9D8B030D-6E8A-4147-A177-3AD203B41FA5}">
                      <a16:colId xmlns:a16="http://schemas.microsoft.com/office/drawing/2014/main" val="2408407743"/>
                    </a:ext>
                  </a:extLst>
                </a:gridCol>
              </a:tblGrid>
              <a:tr h="253782">
                <a:tc>
                  <a:txBody>
                    <a:bodyPr/>
                    <a:lstStyle/>
                    <a:p>
                      <a:r>
                        <a:rPr lang="en-US" sz="1050" b="0" dirty="0"/>
                        <a:t>User Story ID</a:t>
                      </a:r>
                    </a:p>
                  </a:txBody>
                  <a:tcPr/>
                </a:tc>
                <a:tc>
                  <a:txBody>
                    <a:bodyPr/>
                    <a:lstStyle/>
                    <a:p>
                      <a:r>
                        <a:rPr lang="en-US" sz="1050" b="0" dirty="0"/>
                        <a:t>Summary</a:t>
                      </a:r>
                    </a:p>
                  </a:txBody>
                  <a:tcPr/>
                </a:tc>
                <a:tc>
                  <a:txBody>
                    <a:bodyPr/>
                    <a:lstStyle/>
                    <a:p>
                      <a:r>
                        <a:rPr lang="en-US" sz="1050" b="0" dirty="0"/>
                        <a:t>Status</a:t>
                      </a:r>
                    </a:p>
                  </a:txBody>
                  <a:tcPr/>
                </a:tc>
                <a:tc>
                  <a:txBody>
                    <a:bodyPr/>
                    <a:lstStyle/>
                    <a:p>
                      <a:r>
                        <a:rPr lang="en-US" sz="1050" b="0" dirty="0"/>
                        <a:t>Place</a:t>
                      </a:r>
                    </a:p>
                  </a:txBody>
                  <a:tcPr/>
                </a:tc>
                <a:extLst>
                  <a:ext uri="{0D108BD9-81ED-4DB2-BD59-A6C34878D82A}">
                    <a16:rowId xmlns:a16="http://schemas.microsoft.com/office/drawing/2014/main" val="2948200886"/>
                  </a:ext>
                </a:extLst>
              </a:tr>
              <a:tr h="442305">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2667140219"/>
                  </a:ext>
                </a:extLst>
              </a:tr>
              <a:tr h="525518">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3094661789"/>
                  </a:ext>
                </a:extLst>
              </a:tr>
              <a:tr h="546538">
                <a:tc>
                  <a:txBody>
                    <a:bodyPr/>
                    <a:lstStyle/>
                    <a:p>
                      <a:pPr algn="l" fontAlgn="b"/>
                      <a:r>
                        <a:rPr lang="en-US" sz="1000" u="none" strike="noStrike" dirty="0">
                          <a:effectLst/>
                          <a:latin typeface="+mn-lt"/>
                        </a:rPr>
                        <a:t>CAP-42</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2717516348"/>
                  </a:ext>
                </a:extLst>
              </a:tr>
              <a:tr h="504496">
                <a:tc>
                  <a:txBody>
                    <a:bodyPr/>
                    <a:lstStyle/>
                    <a:p>
                      <a:pPr algn="l" fontAlgn="b"/>
                      <a:r>
                        <a:rPr lang="en-US" sz="1000" u="none" strike="noStrike" dirty="0">
                          <a:effectLst/>
                          <a:latin typeface="+mn-lt"/>
                        </a:rPr>
                        <a:t>CAP-43</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1863826993"/>
                  </a:ext>
                </a:extLst>
              </a:tr>
              <a:tr h="399393">
                <a:tc>
                  <a:txBody>
                    <a:bodyPr/>
                    <a:lstStyle/>
                    <a:p>
                      <a:pPr algn="l" fontAlgn="b"/>
                      <a:r>
                        <a:rPr lang="en-US" sz="1000" b="0" i="0" u="none" strike="noStrike" dirty="0">
                          <a:solidFill>
                            <a:srgbClr val="000000"/>
                          </a:solidFill>
                          <a:effectLst/>
                          <a:latin typeface="+mn-lt"/>
                        </a:rPr>
                        <a:t>CAP-44</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Native-like use application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be seamless and integrated with my phone/device</a:t>
                      </a:r>
                    </a:p>
                  </a:txBody>
                  <a:tcPr marL="2835" marR="2835" marT="2835" marB="0" anchor="b"/>
                </a:tc>
                <a:tc>
                  <a:txBody>
                    <a:bodyPr/>
                    <a:lstStyle/>
                    <a:p>
                      <a:r>
                        <a:rPr lang="en-US" sz="1000" dirty="0"/>
                        <a:t>Incomplete</a:t>
                      </a:r>
                    </a:p>
                  </a:txBody>
                  <a:tcPr/>
                </a:tc>
                <a:tc>
                  <a:txBody>
                    <a:bodyPr/>
                    <a:lstStyle/>
                    <a:p>
                      <a:r>
                        <a:rPr lang="en-US" sz="1000" dirty="0"/>
                        <a:t>Platform</a:t>
                      </a:r>
                    </a:p>
                  </a:txBody>
                  <a:tcPr/>
                </a:tc>
                <a:extLst>
                  <a:ext uri="{0D108BD9-81ED-4DB2-BD59-A6C34878D82A}">
                    <a16:rowId xmlns:a16="http://schemas.microsoft.com/office/drawing/2014/main" val="2064782140"/>
                  </a:ext>
                </a:extLst>
              </a:tr>
              <a:tr h="441435">
                <a:tc>
                  <a:txBody>
                    <a:bodyPr/>
                    <a:lstStyle/>
                    <a:p>
                      <a:pPr algn="l" fontAlgn="b"/>
                      <a:r>
                        <a:rPr lang="en-US" sz="1000" b="0" i="0" u="none" strike="noStrike" dirty="0">
                          <a:solidFill>
                            <a:srgbClr val="000000"/>
                          </a:solidFill>
                          <a:effectLst/>
                          <a:latin typeface="+mn-lt"/>
                        </a:rPr>
                        <a:t>CAP-40</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tell me what my results mean</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013104341"/>
                  </a:ext>
                </a:extLst>
              </a:tr>
              <a:tr h="441435">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sends photo</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display feedback so that I can understand my result</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8389145"/>
                  </a:ext>
                </a:extLst>
              </a:tr>
              <a:tr h="441435">
                <a:tc>
                  <a:txBody>
                    <a:bodyPr/>
                    <a:lstStyle/>
                    <a:p>
                      <a:pPr algn="l" fontAlgn="b"/>
                      <a:r>
                        <a:rPr lang="en-US" sz="1000" b="0" i="0" u="none" strike="noStrike" dirty="0">
                          <a:solidFill>
                            <a:srgbClr val="000000"/>
                          </a:solidFill>
                          <a:effectLst/>
                          <a:latin typeface="+mn-lt"/>
                        </a:rPr>
                        <a:t>CAP-38</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has questions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have someone available to "speak" with</a:t>
                      </a:r>
                    </a:p>
                  </a:txBody>
                  <a:tcPr marL="2835" marR="2835" marT="2835" marB="0" anchor="b"/>
                </a:tc>
                <a:tc>
                  <a:txBody>
                    <a:bodyPr/>
                    <a:lstStyle/>
                    <a:p>
                      <a:r>
                        <a:rPr lang="en-US" sz="1000" dirty="0"/>
                        <a:t>Complete </a:t>
                      </a:r>
                    </a:p>
                  </a:txBody>
                  <a:tcPr/>
                </a:tc>
                <a:tc>
                  <a:txBody>
                    <a:bodyPr/>
                    <a:lstStyle/>
                    <a:p>
                      <a:r>
                        <a:rPr lang="en-US" sz="1000" dirty="0"/>
                        <a:t>Webpage</a:t>
                      </a:r>
                    </a:p>
                  </a:txBody>
                  <a:tcPr/>
                </a:tc>
                <a:extLst>
                  <a:ext uri="{0D108BD9-81ED-4DB2-BD59-A6C34878D82A}">
                    <a16:rowId xmlns:a16="http://schemas.microsoft.com/office/drawing/2014/main" val="2754829275"/>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 (</a:t>
            </a:r>
            <a:r>
              <a:rPr lang="en-US" dirty="0" err="1"/>
              <a:t>inc</a:t>
            </a:r>
            <a:r>
              <a:rPr lang="en-US" dirty="0"/>
              <a:t>)</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810637741"/>
              </p:ext>
            </p:extLst>
          </p:nvPr>
        </p:nvGraphicFramePr>
        <p:xfrm>
          <a:off x="2111849" y="2501900"/>
          <a:ext cx="7968298" cy="148336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CAP-40</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CAP-38</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txBody>
                  <a:tcPr marL="2835" marR="2835" marT="2835" marB="0" anchor="b"/>
                </a:tc>
                <a:extLst>
                  <a:ext uri="{0D108BD9-81ED-4DB2-BD59-A6C34878D82A}">
                    <a16:rowId xmlns:a16="http://schemas.microsoft.com/office/drawing/2014/main" val="1608506526"/>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233467810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960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3</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dirty="0">
                  <a:solidFill>
                    <a:schemeClr val="lt1"/>
                  </a:solidFill>
                  <a:latin typeface="Calibri"/>
                  <a:ea typeface="Calibri"/>
                  <a:cs typeface="Calibri"/>
                  <a:sym typeface="Calibri"/>
                </a:rPr>
                <a:t>03</a:t>
              </a:r>
              <a:endParaRPr dirty="0"/>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Version control and use of Git</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Completed program works end-to-end</a:t>
              </a:r>
              <a:endParaRPr dirty="0"/>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2592651"/>
            <a:chOff x="1336365" y="1374782"/>
            <a:chExt cx="6601798" cy="2463811"/>
          </a:xfrm>
        </p:grpSpPr>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spent on the specific execution of the sprint cycle (</a:t>
              </a:r>
              <a:r>
                <a:rPr lang="en-IN" sz="1600" dirty="0" err="1">
                  <a:solidFill>
                    <a:schemeClr val="lt1"/>
                  </a:solidFill>
                  <a:latin typeface="Calibri"/>
                  <a:ea typeface="Calibri"/>
                  <a:cs typeface="Calibri"/>
                  <a:sym typeface="Calibri"/>
                </a:rPr>
                <a:t>ie</a:t>
              </a:r>
              <a:r>
                <a:rPr lang="en-IN" sz="1600" dirty="0">
                  <a:solidFill>
                    <a:schemeClr val="lt1"/>
                  </a:solidFill>
                  <a:latin typeface="Calibri"/>
                  <a:ea typeface="Calibri"/>
                  <a:cs typeface="Calibri"/>
                  <a:sym typeface="Calibri"/>
                </a:rPr>
                <a:t>. day by day planning for progress)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 coding style enforcement.</a:t>
              </a:r>
              <a:endParaRPr lang="en-IN" sz="1600" dirty="0"/>
            </a:p>
          </p:txBody>
        </p:sp>
      </p:grpSp>
    </p:spTree>
    <p:extLst>
      <p:ext uri="{BB962C8B-B14F-4D97-AF65-F5344CB8AC3E}">
        <p14:creationId xmlns:p14="http://schemas.microsoft.com/office/powerpoint/2010/main" val="3157731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Backlog (</a:t>
            </a:r>
            <a:r>
              <a:rPr lang="en-US" dirty="0" err="1"/>
              <a:t>inc</a:t>
            </a:r>
            <a:r>
              <a:rPr lang="en-US" dirty="0"/>
              <a:t>)</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1" y="1321544"/>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40" y="1321543"/>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5" y="4170956"/>
            <a:ext cx="4141076" cy="24922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40" y="4170956"/>
            <a:ext cx="4116265" cy="247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4</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2722</Words>
  <Application>Microsoft Macintosh PowerPoint</Application>
  <PresentationFormat>Widescreen</PresentationFormat>
  <Paragraphs>393</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Avenir Next LT Pro</vt:lpstr>
      <vt:lpstr>Calibri</vt:lpstr>
      <vt:lpstr>Cambria Math</vt:lpstr>
      <vt:lpstr>ColorBlockVTI</vt:lpstr>
      <vt:lpstr>SpotCheckAI:  Sprint 2 Presentation</vt:lpstr>
      <vt:lpstr>Improvements made from feedback</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Diagrams: Use Case Diagram</vt:lpstr>
      <vt:lpstr>Diagrams: Class Diagram</vt:lpstr>
      <vt:lpstr>Diagrams: Process Flow of Chatbot</vt:lpstr>
      <vt:lpstr>Sprint 1 Recap</vt:lpstr>
      <vt:lpstr>Product Backlog</vt:lpstr>
      <vt:lpstr>Catalyst 2 Backlog</vt:lpstr>
      <vt:lpstr>User Stories and Acceptance Criteria</vt:lpstr>
      <vt:lpstr>Test Cases (inc)</vt:lpstr>
      <vt:lpstr>Stories Completed</vt:lpstr>
      <vt:lpstr>Team Velocity</vt:lpstr>
      <vt:lpstr>Completed/Committed Ratio</vt:lpstr>
      <vt:lpstr>Burndown Chart</vt:lpstr>
      <vt:lpstr>Retrospective</vt:lpstr>
      <vt:lpstr>What Went Well</vt:lpstr>
      <vt:lpstr>What Needs Improvement</vt:lpstr>
      <vt:lpstr>Backlog (inc)</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2023-04-29T01:05:28Z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